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0080625" cy="7559675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68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F2E9FF2-7FA6-42CE-9774-E42650677C72}" type="slidenum">
              <a:t>‹#›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30412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5F70744-8B6A-4623-BAF0-35B63A90E2A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676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pl-PL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F73621-FC86-4098-A1E9-B9E971E1DA5E}" type="slidenum">
              <a:t>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46AF7C3-9975-40EE-A0AD-8AAC41B47FD1}" type="slidenum">
              <a:t>10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CBEB4AD-EC35-4250-92C1-6AF9ED42ED4A}" type="slidenum">
              <a:t>11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61A238-EC5F-4117-9EA8-11A37EA6A3AB}" type="slidenum">
              <a:t>12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4E0ACC3-73CE-4890-9106-EBA2E5E53C70}" type="slidenum">
              <a:t>13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124B89-CC69-4693-B772-EBF36CE4B6A2}" type="slidenum">
              <a:t>14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7E70EF-2066-4256-9CCE-5EBD579B3325}" type="slidenum">
              <a:t>15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6E0D44-790E-44A6-BFF3-40A09984C387}" type="slidenum">
              <a:t>16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0AB5C4-BC30-400A-91FD-31E5BE6B53A0}" type="slidenum">
              <a:t>17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1FCA3D8-83A6-4CE4-86A2-FE2B110764BD}" type="slidenum">
              <a:t>18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91B7246-998F-4850-BF2D-5F7DBB0F91E0}" type="slidenum">
              <a:t>19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C3CB60A-954A-4CC1-8BEE-58D2A6690A8A}" type="slidenum">
              <a:t>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375D2D-24FB-4157-AC7B-D5EF455AC81E}" type="slidenum">
              <a:t>20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D35E9EE-F380-4C6B-AA3A-01E08B0BE16A}" type="slidenum">
              <a:t>21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7EAC37-A8A3-4872-BFA8-F929C975DE4E}" type="slidenum">
              <a:t>22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675B39A-B1D4-480E-B3EE-43DA607A0C62}" type="slidenum">
              <a:t>23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D33B380-2C43-4DBF-BF79-436B56F24C26}" type="slidenum">
              <a:t>24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9AD627D-F1C5-4CEA-AA65-951501027A45}" type="slidenum">
              <a:t>25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00D643E-6D8D-4DAC-A366-BB8483DC7DD4}" type="slidenum">
              <a:t>26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B8D4BB8-CBAC-497D-8AD9-511FC3019442}" type="slidenum">
              <a:t>27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EC205D-5088-46ED-990A-DCC0C132C1E4}" type="slidenum">
              <a:t>28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C8B9899-6420-4980-9BE5-6956A132A23B}" type="slidenum">
              <a:t>29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525C096-3BC5-40B4-9E1F-D3BD5D10319B}" type="slidenum">
              <a:t>3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22C504B-5785-44DA-A8E9-61F63D806B97}" type="slidenum">
              <a:t>30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EDCAD1B-AA5E-4825-88B6-480A7C2F756A}" type="slidenum">
              <a:t>31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3EA4C0-96E7-4FF3-9C2F-742244CCBDF7}" type="slidenum">
              <a:t>32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01EE0-3896-4A81-A591-D149C185E2D9}" type="slidenum">
              <a:t>4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CC86DD-F560-4666-A269-F2D5E60A9A5B}" type="slidenum">
              <a:t>5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A40F19C-ADC5-401D-A4A2-18F2BADB2AC3}" type="slidenum">
              <a:t>6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AE7BE0-E15E-4803-BECF-970D7816EAEA}" type="slidenum">
              <a:t>7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90D0A2-5B0D-4BC0-8B89-3376262FC6CE}" type="slidenum">
              <a:t>8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93FA9AA-F702-4CA7-BD0E-0098966B91C0}" type="slidenum">
              <a:t>9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76E710-CA92-4413-A256-12A8DD86A11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91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1F6886-1201-4A82-A075-4435FDD90AD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276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BEDFD8-C32C-46EF-9BBF-C56FF9AB7E1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65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824E5-DBEC-48CB-AEFC-ACA8077E1C0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360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84CB28-C9DD-4680-8B78-5ED4E8CA8D6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9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2856C8-3A77-475C-B05B-B9D168360EA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636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8" name="Symbol zastępczy stopki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C9EA62-E85C-4247-B486-F03A662F97C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43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ED7ADE-00A4-4D90-A0B0-AD15B8E3736D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37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3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AD185C-2CA4-44FE-8F3D-95E3A46C915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984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1096AD-E2DF-4177-A317-E81C2542D2B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541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6FB30C-7FE9-4548-8075-84F87BC61A9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086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542DF01-952E-4EC4-80E5-756E2B7C6264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pl-PL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Mang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19833" y="1045033"/>
            <a:ext cx="8607420" cy="2031325"/>
          </a:xfrm>
        </p:spPr>
        <p:txBody>
          <a:bodyPr>
            <a:spAutoFit/>
          </a:bodyPr>
          <a:lstStyle/>
          <a:p>
            <a:pPr lvl="0"/>
            <a:r>
              <a:rPr lang="pl-PL" smtClean="0"/>
              <a:t>ROLA </a:t>
            </a:r>
            <a:r>
              <a:rPr lang="pl-PL"/>
              <a:t>POŁOŻNEJ  W PROFILAKTYCE CHORÓB NOWOTWOROWYCH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935851" y="1979639"/>
            <a:ext cx="8772525" cy="4937129"/>
          </a:xfrm>
        </p:spPr>
        <p:txBody>
          <a:bodyPr anchor="ctr" anchorCtr="1">
            <a:spAutoFit/>
          </a:bodyPr>
          <a:lstStyle/>
          <a:p>
            <a:pPr lvl="0" indent="-215999" algn="ctr"/>
            <a:r>
              <a:rPr lang="pl-PL">
                <a:solidFill>
                  <a:srgbClr val="CCCCCC"/>
                </a:solidFill>
              </a:rPr>
              <a:t>„</a:t>
            </a:r>
            <a:r>
              <a:rPr lang="pl-PL">
                <a:solidFill>
                  <a:srgbClr val="FF00CC"/>
                </a:solidFill>
              </a:rPr>
              <a:t>Narodowy Program  </a:t>
            </a:r>
          </a:p>
          <a:p>
            <a:pPr lvl="0" indent="-215999" algn="ctr"/>
            <a:r>
              <a:rPr lang="pl-PL">
                <a:solidFill>
                  <a:srgbClr val="FF00CC"/>
                </a:solidFill>
              </a:rPr>
              <a:t>Zwalczania Chorób Nowotworowych”</a:t>
            </a:r>
          </a:p>
          <a:p>
            <a:pPr lvl="0" indent="-215999" algn="ctr"/>
            <a:r>
              <a:rPr lang="pl-PL">
                <a:solidFill>
                  <a:srgbClr val="FF00CC"/>
                </a:solidFill>
              </a:rPr>
              <a:t>Lata 2016-2024</a:t>
            </a:r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1ADBEC-C504-47F6-B050-C3E49E3AD3B8}" type="slidenum">
              <a:t>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19833" y="282577"/>
            <a:ext cx="9217023" cy="6618290"/>
          </a:xfrm>
        </p:spPr>
        <p:txBody>
          <a:bodyPr anchor="ctr"/>
          <a:lstStyle/>
          <a:p>
            <a:pPr lvl="0" indent="-215999"/>
            <a:r>
              <a:rPr lang="pl-PL" sz="2800"/>
              <a:t>Promocja zdrowia i profilaktyka nowotworów.</a:t>
            </a:r>
          </a:p>
          <a:p>
            <a:pPr lvl="0" indent="-215999"/>
            <a:r>
              <a:rPr lang="pl-PL" sz="2800"/>
              <a:t> W ramach tego priorytetu zakłada się, że cele Programu w tym obszarze będą osiągane dzięki realizacji szeregu działań nakierowanych w szczególności na rozwój profilaktyki wczesnej</a:t>
            </a:r>
          </a:p>
          <a:p>
            <a:pPr lvl="0" indent="-215999"/>
            <a:r>
              <a:rPr lang="pl-PL" sz="2800"/>
              <a:t>nowotworów złośliwych, polegających na utrwalaniu prawidłowych wzorców zdrowego stylu życia oraz na profilaktyce pierwotnej (I fazy), polegającej na zapobieganiu chorobom przez</a:t>
            </a:r>
          </a:p>
          <a:p>
            <a:pPr lvl="0" indent="-215999"/>
            <a:r>
              <a:rPr lang="pl-PL" sz="2800"/>
              <a:t>kontrolowanie czynników ryzyka, ze szczególnym nastawieniem na raka szyjki macicy, raka piersi, raka jelita grubego, raka płuc.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EDB08BD-8ECA-4B43-9B8F-84905B77F3F3}" type="slidenum">
              <a:t>10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359788" y="395459"/>
            <a:ext cx="9360795" cy="6618290"/>
          </a:xfrm>
        </p:spPr>
        <p:txBody>
          <a:bodyPr anchor="ctr"/>
          <a:lstStyle/>
          <a:p>
            <a:pPr lvl="0" indent="-215999"/>
            <a:r>
              <a:rPr lang="pl-PL" sz="2200"/>
              <a:t>Celem zwiększenia świadomości społeczeństwa i jego edukacji  będą  realizowane  działania  zarówno  na  poziomie  centralnym,  jak  i  lokalnym</a:t>
            </a:r>
          </a:p>
          <a:p>
            <a:pPr lvl="0" indent="-215999"/>
            <a:r>
              <a:rPr lang="pl-PL" sz="2200"/>
              <a:t>polegające w głównej mierze na działaniach informacyjnych, promocyjnych, edukacyjnych przeciwdziałających zachorowaniom na nowotwory, w tym:</a:t>
            </a:r>
          </a:p>
          <a:p>
            <a:pPr lvl="0" indent="-215999"/>
            <a:r>
              <a:rPr lang="pl-PL" sz="2200"/>
              <a:t>1)działania promujące aktywny tryb życia;</a:t>
            </a:r>
          </a:p>
          <a:p>
            <a:pPr lvl="0" indent="-215999"/>
            <a:r>
              <a:rPr lang="pl-PL" sz="2200"/>
              <a:t>2)działania promujące zdrowe odżywianie;</a:t>
            </a:r>
          </a:p>
          <a:p>
            <a:pPr lvl="0" indent="-215999"/>
            <a:r>
              <a:rPr lang="pl-PL" sz="2200"/>
              <a:t>3)działania na rzecz ograniczenia palenia tytoniu;</a:t>
            </a:r>
          </a:p>
          <a:p>
            <a:pPr lvl="0" indent="-215999"/>
            <a:r>
              <a:rPr lang="pl-PL" sz="2200"/>
              <a:t>4)działania na rzecz ograniczenia spożywania alkoholu</a:t>
            </a:r>
          </a:p>
          <a:p>
            <a:pPr lvl="0" indent="-215999"/>
            <a:r>
              <a:rPr lang="pl-PL" sz="2200"/>
              <a:t>5)działania  na  rzecz  profilaktyki  nowotworów  złośliwych  skóry,  w  szczególności czerniaka złośliwego;</a:t>
            </a:r>
          </a:p>
          <a:p>
            <a:pPr lvl="0" indent="-215999"/>
            <a:r>
              <a:rPr lang="pl-PL" sz="2200"/>
              <a:t>6)działania na rzecz zwiększenia zgłaszalności na badania przesiewowe;</a:t>
            </a:r>
          </a:p>
          <a:p>
            <a:pPr lvl="0" indent="-215999"/>
            <a:r>
              <a:rPr lang="pl-PL" sz="2200"/>
              <a:t>7)działania promujące karmienie piersią</a:t>
            </a:r>
            <a:r>
              <a:rPr lang="pl-PL" sz="2200">
                <a:solidFill>
                  <a:srgbClr val="FFFF99"/>
                </a:solidFill>
              </a:rPr>
              <a:t>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A8BF67-5F0F-4567-8AFC-35CAE37E1EB8}" type="slidenum">
              <a:t>11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77813"/>
            <a:ext cx="9073005" cy="6618290"/>
          </a:xfrm>
        </p:spPr>
        <p:txBody>
          <a:bodyPr anchor="ctr"/>
          <a:lstStyle/>
          <a:p>
            <a:pPr lvl="0" indent="-215999"/>
            <a:r>
              <a:rPr lang="pl-PL" sz="2200"/>
              <a:t>Celem zwiększenia świadomości społeczeństwa i jego edukacji  będą  realizowane  działania  zarówno  na  poziomie  centralnym,  jak  i  lokalnym polegające w głównej mierze na działaniach informacyjnych, promocyjnych, edukacyjnych przeciwdziałających zachorowaniom na nowotwory, w tym:</a:t>
            </a:r>
          </a:p>
          <a:p>
            <a:pPr lvl="0" indent="-215999"/>
            <a:r>
              <a:rPr lang="pl-PL" sz="2200"/>
              <a:t>1)działania promujące aktywny tryb życia;</a:t>
            </a:r>
          </a:p>
          <a:p>
            <a:pPr lvl="0" indent="-215999"/>
            <a:r>
              <a:rPr lang="pl-PL" sz="2200"/>
              <a:t>2)działania promujące zdrowe odżywianie;</a:t>
            </a:r>
          </a:p>
          <a:p>
            <a:pPr lvl="0" indent="-215999"/>
            <a:r>
              <a:rPr lang="pl-PL" sz="2200"/>
              <a:t>3)działania na rzecz ograniczenia palenia tytoniu;</a:t>
            </a:r>
          </a:p>
          <a:p>
            <a:pPr lvl="0" indent="-215999"/>
            <a:r>
              <a:rPr lang="pl-PL" sz="2200"/>
              <a:t>4)działania na rzecz ograniczenia spożywania alkoholu</a:t>
            </a:r>
          </a:p>
          <a:p>
            <a:pPr lvl="0" indent="-215999"/>
            <a:r>
              <a:rPr lang="pl-PL" sz="2200"/>
              <a:t>5)działania  na  rzecz  profilaktyki  nowotworów  złośliwych  skóry,  w  szczególności czerniaka złośliwego;</a:t>
            </a:r>
          </a:p>
          <a:p>
            <a:pPr lvl="0" indent="-215999"/>
            <a:r>
              <a:rPr lang="pl-PL" sz="2200"/>
              <a:t>6)działania na rzecz zwiększenia zgłaszalności na badania przesiewowe;</a:t>
            </a:r>
          </a:p>
          <a:p>
            <a:pPr lvl="0" indent="-215999"/>
            <a:r>
              <a:rPr lang="pl-PL" sz="2200"/>
              <a:t>7)działania promujące karmienie piersią.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BE128AF-E3EB-40FB-AB3D-3973C9B60571}" type="slidenum">
              <a:t>12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806" y="282577"/>
            <a:ext cx="9217023" cy="6618290"/>
          </a:xfrm>
        </p:spPr>
        <p:txBody>
          <a:bodyPr anchor="ctr"/>
          <a:lstStyle/>
          <a:p>
            <a:pPr lvl="0" indent="-215999"/>
            <a:r>
              <a:rPr lang="pl-PL">
                <a:solidFill>
                  <a:srgbClr val="FF3333"/>
                </a:solidFill>
              </a:rPr>
              <a:t>Cele szczegółowe w ramach priorytetu</a:t>
            </a:r>
          </a:p>
          <a:p>
            <a:pPr lvl="0" indent="-215999"/>
            <a:r>
              <a:rPr lang="pl-PL" sz="2400"/>
              <a:t>1.Poprawa  stanu  wiedzy  społeczeństwa  na  temat  postaw</a:t>
            </a:r>
          </a:p>
          <a:p>
            <a:pPr lvl="0" indent="-215999"/>
            <a:r>
              <a:rPr lang="pl-PL" sz="2400"/>
              <a:t>prozdrowotnych przeciwdziałających i zapobiegających zachorowaniom na nowotwory, w szczególności stanu wiedzy dzieci i młodzieży do lat 25.</a:t>
            </a:r>
          </a:p>
          <a:p>
            <a:pPr lvl="0" indent="-215999"/>
            <a:r>
              <a:rPr lang="pl-PL" sz="2400"/>
              <a:t>2.Zwiększenie zgłaszalności na badania profilaktyczne , ze szczególnym uwzględnieniem:</a:t>
            </a:r>
          </a:p>
          <a:p>
            <a:pPr lvl="0" indent="-215999"/>
            <a:r>
              <a:rPr lang="pl-PL" sz="2400"/>
              <a:t>1)zgłaszalności na badania w kierunku raka szyjki macicy kobiet w wieku 25–59;</a:t>
            </a:r>
          </a:p>
          <a:p>
            <a:pPr lvl="0" indent="-215999"/>
            <a:r>
              <a:rPr lang="pl-PL" sz="2400"/>
              <a:t>2)zgłaszalności na badania w kierunku raka piersi kobiet w wieku 50–69;</a:t>
            </a:r>
          </a:p>
          <a:p>
            <a:pPr lvl="0" indent="-215999"/>
            <a:r>
              <a:rPr lang="pl-PL" sz="2400"/>
              <a:t>3)zgłaszalności  na  badania  w  kierunku  raka  jelita  grubego  w  zależności  od stosowanego systemu przeprowadzania badań.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F64985-EC3A-4904-8D1F-43252F3D2CCC}" type="slidenum">
              <a:t>13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806" y="282577"/>
            <a:ext cx="9289032" cy="6618290"/>
          </a:xfrm>
        </p:spPr>
        <p:txBody>
          <a:bodyPr anchor="ctr"/>
          <a:lstStyle/>
          <a:p>
            <a:pPr lvl="0" indent="-215999"/>
            <a:r>
              <a:rPr lang="pl-PL" sz="2400"/>
              <a:t>1) działania  informacyjno-edukacyjne  (m.  in.  realizacja  akcji  medialnych, edukacyjnych  promujących  programy  profilaktyczne,  udział  lekarzy  podstawowej opieki zdrowotnej, pielęgniarek i położnych w akcjach informacyjnych, produkcja i dystrybucja materiałów informacyjnych o programach profilaktycznych);</a:t>
            </a:r>
          </a:p>
          <a:p>
            <a:pPr lvl="0" indent="-215999"/>
            <a:r>
              <a:rPr lang="pl-PL" sz="2400"/>
              <a:t>2) realizacja  kampanii  medialnych  w  regionalnych  stacjach  telewizyjnych  (emisja materiałów edukacyjno-reklamowych przez cały rok na terenie całego kraju);</a:t>
            </a:r>
          </a:p>
          <a:p>
            <a:pPr lvl="0" indent="-215999"/>
            <a:r>
              <a:rPr lang="pl-PL" sz="2400"/>
              <a:t>3)  prowadzenie  kampanii  informacyjnej  lekarzy  podstawowej  opieki  zdrowotnej i promocja na poziomie lokalnym w zakresie realizacji badań przesiewowych</a:t>
            </a:r>
          </a:p>
          <a:p>
            <a:pPr lvl="0" indent="-215999" algn="ctr"/>
            <a:r>
              <a:rPr lang="pl-PL">
                <a:solidFill>
                  <a:srgbClr val="CCCCCC"/>
                </a:solidFill>
              </a:rPr>
              <a:t>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83877BA-FC11-40C9-9EDF-8C585EB72B9D}" type="slidenum">
              <a:t>14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935860" y="282577"/>
            <a:ext cx="8856988" cy="6618290"/>
          </a:xfrm>
        </p:spPr>
        <p:txBody>
          <a:bodyPr anchor="ctr" anchorCtr="1"/>
          <a:lstStyle/>
          <a:p>
            <a:pPr lvl="0" indent="-215999" algn="ctr"/>
            <a:r>
              <a:rPr lang="pl-PL"/>
              <a:t>Profilaktyka wtórna, diagnostyka oraz wykrywanie nowotworów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EBC281-810C-4E79-B8D5-F4A227665EA4}" type="slidenum">
              <a:t>15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19833" y="282577"/>
            <a:ext cx="9000996" cy="6618290"/>
          </a:xfrm>
        </p:spPr>
        <p:txBody>
          <a:bodyPr anchor="ctr"/>
          <a:lstStyle/>
          <a:p>
            <a:pPr lvl="0" indent="-215999"/>
            <a:r>
              <a:rPr lang="pl-PL" sz="2800"/>
              <a:t>W ramach tego priorytetu planuje się podejmowanie kierunków interwencji mających na celu zwiększenie  dostępności  do  metod  wczesnego  rozpoznawania  nowotworów,  w  tym prowadzenie  profilaktyki  wtórnej  (II  fazy)  polegającej  na  zapobieganiu  konsekwencjom choroby poprzez jej wczesne wykrycie i leczenie (np. badanie przesiewowe) oraz wdrożeniu procedur  zapewnienia  jakości  diagnostyki  nowotworów ,  w  tym  działania  polegające  na uzupełnianiu  oraz  wymianie  wyeksploatowanych  wyrobów  medycznych,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FB70CC5-A741-45DB-A1A9-C30D34011196}" type="slidenum">
              <a:t>16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82577"/>
            <a:ext cx="9432804" cy="6618290"/>
          </a:xfrm>
        </p:spPr>
        <p:txBody>
          <a:bodyPr anchor="ctr"/>
          <a:lstStyle/>
          <a:p>
            <a:pPr lvl="0" indent="-215999"/>
            <a:r>
              <a:rPr lang="pl-PL"/>
              <a:t>W  ramach  badań  zorganizowanych  będą  prowadzone  badania  w  kierunku  wczesnego wykrywania raka płuca, raka jelita grubego, raka piersi oraz raka szyjki macicy.</a:t>
            </a:r>
          </a:p>
          <a:p>
            <a:pPr lvl="0" indent="-215999"/>
            <a:r>
              <a:rPr lang="pl-PL"/>
              <a:t>Ponadto planuje się realizację działań z zakresu diagnostyki molekularnej i genetycznej opieki onkologicznej.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6C4FEB-3D43-4873-8FE4-4862129B557E}" type="slidenum">
              <a:t>17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19833" y="323450"/>
            <a:ext cx="8712723" cy="6618290"/>
          </a:xfrm>
        </p:spPr>
        <p:txBody>
          <a:bodyPr anchor="ctr" anchorCtr="1"/>
          <a:lstStyle/>
          <a:p>
            <a:pPr lvl="0" indent="-215999" algn="ctr"/>
            <a:r>
              <a:rPr lang="pl-PL"/>
              <a:t>Opieka  nad  rodzinami  wysokiego,  dziedzicznie  uwarunkowanego  ryzyka zachorowania na nowotwory złośliwe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20C6D79-A4C1-44DB-9DB7-6F66E177E0B6}" type="slidenum">
              <a:t>18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431797" y="179432"/>
            <a:ext cx="9073005" cy="6618290"/>
          </a:xfrm>
        </p:spPr>
        <p:txBody>
          <a:bodyPr anchor="ctr"/>
          <a:lstStyle/>
          <a:p>
            <a:pPr lvl="0" indent="-215999"/>
            <a:r>
              <a:rPr lang="pl-PL"/>
              <a:t>identyfikacji na podstawie ankiet wśród osób zdrowych i/lub dokładnych wywiadów rodzinnych  wśród  chorych  osób,  u  których  występuje prawdopodobieństwo zachorowania  w  ciągu  życia,  w  szczególności  na  raka  piersi  i/lub  jajnika,  jelita grubego, błony śluzowej trzonu macicy, siatkówczaka, chorobę von Hippel-Lindau,</a:t>
            </a:r>
          </a:p>
          <a:p>
            <a:pPr lvl="0" indent="-215999"/>
            <a:r>
              <a:rPr lang="pl-PL"/>
              <a:t>zespół  Peutz  Jeghersa,  zespół  polipowatości  recesywnej,  zespół  polipowatości młodzieńczej</a:t>
            </a:r>
            <a:r>
              <a:rPr lang="pl-PL">
                <a:solidFill>
                  <a:srgbClr val="FFFF99"/>
                </a:solidFill>
              </a:rPr>
              <a:t>;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D78F276-7F59-4211-B61B-3E9DDA26A9EE}" type="slidenum">
              <a:t>19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75815" y="251441"/>
            <a:ext cx="9216777" cy="6618290"/>
          </a:xfrm>
        </p:spPr>
        <p:txBody>
          <a:bodyPr anchor="ctr"/>
          <a:lstStyle/>
          <a:p>
            <a:pPr lvl="0" indent="-215999"/>
            <a:r>
              <a:rPr lang="pl-PL">
                <a:solidFill>
                  <a:srgbClr val="CCCCCC"/>
                </a:solidFill>
              </a:rPr>
              <a:t> </a:t>
            </a:r>
            <a:r>
              <a:rPr lang="pl-PL" sz="2400"/>
              <a:t>Ustanawia się   program wieloletni pod   nazwą     „Narodowy</a:t>
            </a:r>
          </a:p>
          <a:p>
            <a:pPr lvl="0" indent="-215999"/>
            <a:r>
              <a:rPr lang="pl-PL" sz="2400"/>
              <a:t>Program Zwalczania Chorób Nowotworowych”,</a:t>
            </a:r>
          </a:p>
          <a:p>
            <a:pPr lvl="0" indent="-215999"/>
            <a:r>
              <a:rPr lang="pl-PL" sz="2400"/>
              <a:t>zwany dalej „Programem”, stanowiący załącznik do uchwały.</a:t>
            </a:r>
          </a:p>
          <a:p>
            <a:pPr lvl="0" indent="-215999"/>
            <a:r>
              <a:rPr lang="pl-PL" sz="2400"/>
              <a:t>Okres realizacji Programu ustala się na lata 2016–2024.</a:t>
            </a:r>
          </a:p>
          <a:p>
            <a:pPr lvl="0" indent="-215999"/>
            <a:r>
              <a:rPr lang="pl-PL" sz="2400"/>
              <a:t>Wykonawcą Programu jest minister właściwy do spraw zdrowia.</a:t>
            </a:r>
          </a:p>
          <a:p>
            <a:pPr lvl="0" indent="-215999"/>
            <a:r>
              <a:rPr lang="pl-PL" sz="2400"/>
              <a:t>Program jest finansowany ze środków budżetu państwa.</a:t>
            </a:r>
          </a:p>
          <a:p>
            <a:pPr lvl="0" indent="-215999"/>
            <a:endParaRPr lang="pl-PL" sz="2400"/>
          </a:p>
          <a:p>
            <a:pPr lvl="0" indent="-215999"/>
            <a:r>
              <a:rPr lang="pl-PL" sz="2400"/>
              <a:t>UCHWAŁA NR 208</a:t>
            </a:r>
          </a:p>
          <a:p>
            <a:pPr lvl="0" indent="-215999"/>
            <a:r>
              <a:rPr lang="pl-PL" sz="2400"/>
              <a:t>RADY MINISTRÓW</a:t>
            </a:r>
          </a:p>
          <a:p>
            <a:pPr lvl="0" indent="-215999"/>
            <a:r>
              <a:rPr lang="pl-PL" sz="2400"/>
              <a:t>z dnia 3 listopada 2015 r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89B52A-7E34-48F9-8F2E-1D0E3D42792F}" type="slidenum">
              <a:t>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863851" y="323450"/>
            <a:ext cx="8607420" cy="6618290"/>
          </a:xfrm>
        </p:spPr>
        <p:txBody>
          <a:bodyPr anchor="ctr"/>
          <a:lstStyle/>
          <a:p>
            <a:pPr lvl="0" indent="-215999"/>
            <a:r>
              <a:rPr lang="pl-PL"/>
              <a:t>wprowadzenia do rejestru rodzin najwyższego i wysokiego ryzyka;</a:t>
            </a:r>
          </a:p>
          <a:p>
            <a:pPr lvl="0" indent="-215999"/>
            <a:r>
              <a:rPr lang="pl-PL"/>
              <a:t>badań nosicielstwa mutacji genu w szczególności  BRCA1 i/lub BRCA2, genu MLH1, MSH2  i  MSH6,  EPCAM  i/lub  APC,  RB1,  VHL,  STK11,  MUTYH,  SMAD4, BMPR1A  i  PTEN,  które  umożliwiają  ustalenie  lub  wykluczenie  wysokiego</a:t>
            </a:r>
          </a:p>
          <a:p>
            <a:pPr lvl="0" indent="-215999"/>
            <a:r>
              <a:rPr lang="pl-PL"/>
              <a:t>indywidualnego ryzyka wśród zdrowych krewnych nosicieli mutacji;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4835ABD-3C99-4288-B925-9B222A00A983}" type="slidenum">
              <a:t>20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19833" y="282577"/>
            <a:ext cx="9073005" cy="6618290"/>
          </a:xfrm>
        </p:spPr>
        <p:txBody>
          <a:bodyPr anchor="ctr"/>
          <a:lstStyle/>
          <a:p>
            <a:pPr lvl="0" indent="-215999"/>
            <a:r>
              <a:rPr lang="pl-PL" sz="2800"/>
              <a:t>objęcia  osób  z  grupy  wysokiego  ryzyka  programem  corocznych  badań ukierunkowanych na wczesne rozpoznanie nowotworów,</a:t>
            </a:r>
          </a:p>
          <a:p>
            <a:pPr lvl="0" indent="-215999"/>
            <a:r>
              <a:rPr lang="pl-PL" sz="2800"/>
              <a:t>w szczególności nowotworu piersi, jajnika, jelita grubego, błony śluzowej trzonu macicy, siatkówczaka i choroby</a:t>
            </a:r>
          </a:p>
          <a:p>
            <a:pPr lvl="0" indent="-215999"/>
            <a:r>
              <a:rPr lang="pl-PL" sz="2800"/>
              <a:t>von  Hippel-Lindau,  zespołu  Peutz  Jeghersa,  zespołu</a:t>
            </a:r>
          </a:p>
          <a:p>
            <a:pPr lvl="0" indent="-215999"/>
            <a:r>
              <a:rPr lang="pl-PL" sz="2800"/>
              <a:t>polipowatości  recesywnej i zespołu polipowatości młodzieńczej.</a:t>
            </a:r>
          </a:p>
          <a:p>
            <a:pPr lvl="0" indent="-215999"/>
            <a:r>
              <a:rPr lang="pl-PL" sz="2800"/>
              <a:t>Okres realizacji kierunku interwencji: lata 2016–2024.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860783D-C67B-4B8B-894B-0F4304875AD8}" type="slidenum">
              <a:t>21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51441"/>
            <a:ext cx="8607420" cy="6618290"/>
          </a:xfrm>
        </p:spPr>
        <p:txBody>
          <a:bodyPr anchor="ctr" anchorCtr="1"/>
          <a:lstStyle/>
          <a:p>
            <a:pPr lvl="0" indent="-215999" algn="ctr"/>
            <a:r>
              <a:rPr lang="pl-PL"/>
              <a:t>Badania przesiewowe w kierunku wczesnego wykrywania raka piersi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552742-2337-4B4A-A552-C9A1A5CF126B}" type="slidenum">
              <a:t>22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82577"/>
            <a:ext cx="9432804" cy="6618290"/>
          </a:xfrm>
        </p:spPr>
        <p:txBody>
          <a:bodyPr anchor="ctr"/>
          <a:lstStyle/>
          <a:p>
            <a:pPr lvl="0" indent="-215999"/>
            <a:r>
              <a:rPr lang="pl-PL" sz="2400"/>
              <a:t>Kierunek interwencji będzie nastawiony w szczególności na:</a:t>
            </a:r>
          </a:p>
          <a:p>
            <a:pPr lvl="0" indent="-215999"/>
            <a:r>
              <a:rPr lang="pl-PL" sz="2400"/>
              <a:t>1)badania przesiewowe w kierunku wczesnego wykrywania</a:t>
            </a:r>
          </a:p>
          <a:p>
            <a:pPr lvl="0" indent="-215999"/>
            <a:r>
              <a:rPr lang="pl-PL" sz="2400"/>
              <a:t> raka piersi u kobiet w wieku 50–69 lat wykonywane w interwale raz na 2 lata, finansowane na dotychczasowych zasadach przez Narodowy Fundusz Zdrowia;</a:t>
            </a:r>
          </a:p>
          <a:p>
            <a:pPr lvl="0" indent="-215999"/>
            <a:r>
              <a:rPr lang="pl-PL" sz="2400"/>
              <a:t>2)kontrola jakości badań mammograficznych na poziomie</a:t>
            </a:r>
          </a:p>
          <a:p>
            <a:pPr lvl="0" indent="-215999"/>
            <a:r>
              <a:rPr lang="pl-PL" sz="2400"/>
              <a:t> podstawowym poprzez ocenę zdjęć mammograficznych (audyt kliniczny) i ocenę fizycznych parametrów urządzeń radiologicznych  oraz  poprawności  realizacji  testów kontroli  jakości  przez świadczeniodawców.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83CE47B-1DC9-4A0D-8AC0-395BF1612EC7}" type="slidenum">
              <a:t>23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19833" y="323450"/>
            <a:ext cx="8607420" cy="6618290"/>
          </a:xfrm>
        </p:spPr>
        <p:txBody>
          <a:bodyPr anchor="ctr" anchorCtr="1"/>
          <a:lstStyle/>
          <a:p>
            <a:pPr lvl="0" indent="-215999" algn="ctr"/>
            <a:r>
              <a:rPr lang="pl-PL"/>
              <a:t>Badania przesiewowe w kierunku profilaktyki</a:t>
            </a:r>
          </a:p>
          <a:p>
            <a:pPr lvl="0" indent="-215999" algn="ctr"/>
            <a:r>
              <a:rPr lang="pl-PL"/>
              <a:t> i wczesnego wykrywania raka</a:t>
            </a:r>
          </a:p>
          <a:p>
            <a:pPr lvl="0" indent="-215999" algn="ctr"/>
            <a:r>
              <a:rPr lang="pl-PL"/>
              <a:t>szyjki macicy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D692081-006B-4794-8957-E564F91A8A11}" type="slidenum">
              <a:t>24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75815" y="282577"/>
            <a:ext cx="9217023" cy="6618290"/>
          </a:xfrm>
        </p:spPr>
        <p:txBody>
          <a:bodyPr anchor="ctr"/>
          <a:lstStyle/>
          <a:p>
            <a:pPr lvl="0" indent="-215999"/>
            <a:r>
              <a:rPr lang="pl-PL" sz="2800"/>
              <a:t>Kierunek interwencji będzie nastawiony w szczególności na:</a:t>
            </a:r>
          </a:p>
          <a:p>
            <a:pPr lvl="0" indent="-215999"/>
            <a:r>
              <a:rPr lang="pl-PL" sz="2800"/>
              <a:t>1)badania przesiewowe w kierunku wczesnego wykrywania raka szyjki macicy u kobiet w  wieku  25–59  lat  wykonywane  w  interwale  raz  na  3  lata,  finansowane  na dotychczasowych zasadach przez Narodowy Fundusz Zdrowia;</a:t>
            </a:r>
          </a:p>
          <a:p>
            <a:pPr lvl="0" indent="-215999"/>
            <a:r>
              <a:rPr lang="pl-PL" sz="2800"/>
              <a:t>2)kontrola jakości badań cytologicznych wszystkich świadczeniodawców realizujących etap diagnostyczny (kontrola oceny materiału cytologicznego) oraz co najmniej 10% świadczeniodawców etapu podstawowego</a:t>
            </a:r>
            <a:r>
              <a:rPr lang="pl-PL" sz="2800">
                <a:solidFill>
                  <a:srgbClr val="FFFF99"/>
                </a:solidFill>
              </a:rPr>
              <a:t>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338CDB3-9803-4ABE-959A-12475A13EB46}" type="slidenum">
              <a:t>25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19833" y="467468"/>
            <a:ext cx="8607420" cy="6618290"/>
          </a:xfrm>
        </p:spPr>
        <p:txBody>
          <a:bodyPr anchor="ctr" anchorCtr="1"/>
          <a:lstStyle/>
          <a:p>
            <a:pPr lvl="0" indent="-215999" algn="ctr"/>
            <a:r>
              <a:rPr lang="pl-PL"/>
              <a:t>Populacyjny Program Wczesnego Wykrywania Raka Piersi</a:t>
            </a:r>
          </a:p>
          <a:p>
            <a:pPr lvl="0" indent="-215999" algn="ctr"/>
            <a:endParaRPr lang="pl-PL">
              <a:solidFill>
                <a:srgbClr val="CCCCCC"/>
              </a:solidFill>
            </a:endParaRPr>
          </a:p>
          <a:p>
            <a:pPr lvl="0" indent="-215999" algn="ctr"/>
            <a:r>
              <a:rPr lang="pl-PL">
                <a:solidFill>
                  <a:srgbClr val="CCCCCC"/>
                </a:solidFill>
              </a:rPr>
              <a:t> 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28D69D3-713F-4621-B961-FE7CD87F8FC5}" type="slidenum">
              <a:t>26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82577"/>
            <a:ext cx="9145014" cy="6618290"/>
          </a:xfrm>
        </p:spPr>
        <p:txBody>
          <a:bodyPr anchor="ctr"/>
          <a:lstStyle/>
          <a:p>
            <a:pPr lvl="0" indent="-215999"/>
            <a:r>
              <a:rPr lang="pl-PL" sz="2400"/>
              <a:t>Celem głównym programu w skali kraju jest zapewnienie sprawnego funkcjonowania programu profilaktyki raka piersi, wchodzącego w skład Narodowego Programu Zwalczania Chorób Nowotworowych, opartego o 16 Wojewódzkich Ośrodków Koordynujących, koordynowanych przez Centralny Ośrodek Koordynujący. Celem programu (na skalę województwa) jest stałe podnoszenie skuteczności prowadzonych badań skriningowych przy jednoczesnym obniżeniu kosztów skriningu.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C850CBB-919B-4A57-B636-C74802D2A59C}" type="slidenum">
              <a:t>27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82577"/>
            <a:ext cx="9217023" cy="6618290"/>
          </a:xfrm>
        </p:spPr>
        <p:txBody>
          <a:bodyPr anchor="ctr"/>
          <a:lstStyle/>
          <a:p>
            <a:pPr lvl="0" indent="-215999"/>
            <a:r>
              <a:rPr lang="pl-PL"/>
              <a:t>Stworzenie i prowadzenie bazy danych, umożliwiającej aktywne zapraszanie do badania (raz na 2 lata) kobiet z prawidłowym wynikiem badania mammograficznego, kierowanie kobiet z nieprawidłowym wynikiem na dalszą diagnostykę, monitorowanie losów pacjentek z wynikiem dodatnim. Podnoszenie jakości wykonywanych badań. Stałe kształcenie kadr wykonujących badania, a także kształcenie kobiet w kierunku samobadania piersi.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28D9534-907A-4C2B-B17D-E3E4CD058FC8}" type="slidenum">
              <a:t>28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82577"/>
            <a:ext cx="9432804" cy="6618290"/>
          </a:xfrm>
        </p:spPr>
        <p:txBody>
          <a:bodyPr anchor="ctr"/>
          <a:lstStyle/>
          <a:p>
            <a:pPr lvl="0" indent="-215999">
              <a:spcAft>
                <a:spcPts val="0"/>
              </a:spcAft>
            </a:pPr>
            <a:r>
              <a:rPr lang="pl-PL" sz="2400"/>
              <a:t>Cele szczegółowe to przede wszystkim: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prowadzenie wieloletniego, aktywnego skriningu raka piersi,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doskonalenie metod poprawy zgłaszalności kobiet na badania profilaktyczne,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zwiększenie świadomości kobiet w zakresie profilaktyki i samobadania piersi,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zapewnienie sprawnego funkcjonowania programu profilaktyki raka piersi,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ścisła współpraca  Krajowym Rejestrem Nowotworów,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zapewnienie kontroli jakości na każdym etapie realizacji programu,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stały monitoring i coroczna ocena wyników skriningu,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specjalistyczne szkolenia pracowników realizujących skrining raka piersi,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szkolenie lekarzy rodzinnych,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monitorowanie losów pacjentek z wykrytymi zmianami nowotworowymi,</a:t>
            </a:r>
          </a:p>
          <a:p>
            <a:pPr lvl="0" indent="-215999">
              <a:spcAft>
                <a:spcPts val="0"/>
              </a:spcAft>
            </a:pPr>
            <a:r>
              <a:rPr lang="pl-PL" sz="2400"/>
              <a:t>– pomoc w stworzeniu centralnej bazy danych kobiet uczestniczących w programie.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247926-C876-41AD-A949-07DF21787441}" type="slidenum">
              <a:t>29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75815" y="323450"/>
            <a:ext cx="8607420" cy="6618290"/>
          </a:xfrm>
        </p:spPr>
        <p:txBody>
          <a:bodyPr anchor="ctr"/>
          <a:lstStyle/>
          <a:p>
            <a:pPr lvl="0" indent="-215999"/>
            <a:r>
              <a:rPr lang="pl-PL"/>
              <a:t>Nowotwory złośliwe należą do najpoważniejszych zagrożeń dla życia Polaków. Bezwzględna liczba  nowotworów  złośliwych  w  kraju  w  ostatnim  40-leciu  rosła,  czego  przyczyną  jest zarówno proces starzenia się populacji, jak i wzrost narażenia na czynniki ryzyka związane ze stylem życia (otyłość, niska aktywność fizyczna, palenie tytoniu, spożycie alkoholu).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8C9B27-2332-4D85-AB18-78974AD9444F}" type="slidenum">
              <a:t>3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91842" y="251441"/>
            <a:ext cx="8607420" cy="6618290"/>
          </a:xfrm>
        </p:spPr>
        <p:txBody>
          <a:bodyPr anchor="ctr" anchorCtr="1"/>
          <a:lstStyle/>
          <a:p>
            <a:pPr lvl="0" indent="-215999" algn="ctr"/>
            <a:r>
              <a:rPr lang="pl-PL"/>
              <a:t>Populacyjny Program Profilaktyki i Wczesnego Wykrywania Raka Szyjki Macicy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54AF77-A3A6-455A-A7B2-3854A11CCC9D}" type="slidenum">
              <a:t>30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03806" y="251441"/>
            <a:ext cx="8607420" cy="6618290"/>
          </a:xfrm>
        </p:spPr>
        <p:txBody>
          <a:bodyPr anchor="ctr"/>
          <a:lstStyle/>
          <a:p>
            <a:pPr lvl="0" indent="-215999"/>
            <a:r>
              <a:rPr lang="pl-PL"/>
              <a:t>Cytologiczne badania przesiewowe są najskuteczniejszą metodą wykrywania raka szyjki macicy zarówno pod względem medycznym jak i ekonomicznym. Funkcjonowanie programu w oparciu o Wojewódzkie Ośrodki Koordynujące zapewni jego poprawną, praktyczną realizację na poziomie regionalnym, a nadzór Centralnego Ośrodka Koordynującego umożliwi sprawny przebieg, ewentualne korekty, modyfikowanie i usprawnianie w wymiarze ogólnokrajowym.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7965347-061D-4F01-B0EB-A61D826D7401}" type="slidenum">
              <a:t>31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359788" y="251441"/>
            <a:ext cx="9288786" cy="6618290"/>
          </a:xfrm>
        </p:spPr>
        <p:txBody>
          <a:bodyPr anchor="ctr"/>
          <a:lstStyle/>
          <a:p>
            <a:pPr lvl="0" indent="-215999"/>
            <a:r>
              <a:rPr lang="pl-PL"/>
              <a:t>Celem programu (na skalę województwa) jest stałe podnoszenie skuteczności prowadzonych badań skryningowych przy jednoczesnym obniżeniu kosztów skryningu. Stworzenie i prowadzenie bazy danych, umożliwiającej aktywne zapraszanie do badania (raz na 2 lata) kobiet z prawidłowym wynikiem badania cytologicznego, kierowanie kobiet z nieprawidłowym wynikiem na dalszą diagnostykę, monitorowanie losów pacjentek z wynikiem dodatnim. Podnoszenie jakości wykonywanych badań. Stałe kształcenie kadr wykonujących badania, a także kształcenie kobiet w kierunku zwiększania świadomości.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33C5BC4-F564-4409-AE87-8C99D289113D}" type="slidenum">
              <a:t>32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647824" y="282577"/>
            <a:ext cx="9145014" cy="6618290"/>
          </a:xfrm>
        </p:spPr>
        <p:txBody>
          <a:bodyPr anchor="ctr"/>
          <a:lstStyle/>
          <a:p>
            <a:pPr lvl="0" indent="-215999"/>
            <a:r>
              <a:rPr lang="pl-PL"/>
              <a:t>Nowotwory złośliwe należą do najpoważniejszych zagrożeń dla życia Polaków. Bezwzględna liczba  nowotworów  złośliwych  w  kraju  w  ostatnim  40-leciu  rosła,  czego  przyczyną  jest zarówno proces starzenia się populacji, jak i wzrost narażenia na czynniki ryzyka związane ze stylem życia (otyłość, niska aktywność fizyczna, palenie tytoniu, spożycie alkoholu).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AA09BC0-5416-4B39-833C-3208130607A4}" type="slidenum">
              <a:t>4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75815" y="282577"/>
            <a:ext cx="9289032" cy="6618290"/>
          </a:xfrm>
        </p:spPr>
        <p:txBody>
          <a:bodyPr anchor="ctr"/>
          <a:lstStyle/>
          <a:p>
            <a:pPr lvl="0" indent="-215999"/>
            <a:r>
              <a:rPr lang="pl-PL" sz="2800"/>
              <a:t>Nowotwory  złośliwe  stanowią  drugą  przyczynę  zgonów</a:t>
            </a:r>
          </a:p>
          <a:p>
            <a:pPr lvl="0" indent="-215999"/>
            <a:r>
              <a:rPr lang="pl-PL" sz="2800"/>
              <a:t>w  Polsce.  Nowotwory  złośliwe płuca,  gruczołu  krokowego  i  jelita  grubego  są  najczęstszymi  nowotworami  złośliwymi wykrywanymi  u  mężczyzn  –  stanowiąc  19,9%,  14,3%,  11,3%  wszystkich  nowotworów u mężczyzn.  W  populacji  kobiet  natomiast  wiodącymi umiejscowieniami  nowotworów  są </a:t>
            </a:r>
          </a:p>
          <a:p>
            <a:pPr lvl="0" indent="-215999"/>
            <a:r>
              <a:rPr lang="pl-PL" sz="2800"/>
              <a:t>pierś  (22,2%),  płuco  (8,7%),  trzon  macicy  (7,1%)  oraz  jelito  grube  (9,0%).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41020CD-2C46-41E5-A4B6-ADD36479C07D}" type="slidenum">
              <a:t>5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75815" y="282577"/>
            <a:ext cx="9504813" cy="6618290"/>
          </a:xfrm>
        </p:spPr>
        <p:txBody>
          <a:bodyPr anchor="ctr"/>
          <a:lstStyle/>
          <a:p>
            <a:pPr lvl="0" indent="-215999"/>
            <a:r>
              <a:rPr lang="pl-PL"/>
              <a:t>Przyrost liczby zachorowań i zgonów na nowotwory złośliwe w kraju wynika głównie ze zmian w strukturze wieku, a przede wszystkim zwiększenia liczby ludności powyżej 65. roku życia, ze zwiększenia ekspozycji na czynniki rakotwórcze i rozpowszechnienia zachowań sprzyjających rozwojowi raka, z utrzymującego się wysokiego poziomu nikotynizmu.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80B937-C1F5-4BC2-9705-84A8B718085D}" type="slidenum">
              <a:t>6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75815" y="282577"/>
            <a:ext cx="9217023" cy="6618290"/>
          </a:xfrm>
        </p:spPr>
        <p:txBody>
          <a:bodyPr anchor="ctr"/>
          <a:lstStyle/>
          <a:p>
            <a:pPr lvl="0" indent="-215999"/>
            <a:r>
              <a:rPr lang="pl-PL"/>
              <a:t>Do przyczyn wzrostu śmiertelności można także zaliczyć nieodpowiedni sposób odżywiania, niską  aktywność  fizyczną,  brak  świadomości  zagrożenia  chorobami  nowotworowymi,</a:t>
            </a:r>
          </a:p>
          <a:p>
            <a:pPr lvl="0" indent="-215999"/>
            <a:r>
              <a:rPr lang="pl-PL"/>
              <a:t>a w konsekwencji  niechęć  społeczeństwa  do  wykonywania  badań  przesiewowych  oraz  do wczesnego  zgłaszania  się  do  lekarza  w  przypadku  zauważenia  ewentualnych  zmian chorobowych.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2259902-D2B4-49EB-B567-CB76F6A24985}" type="slidenum">
              <a:t>7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575815" y="282577"/>
            <a:ext cx="9217023" cy="6618290"/>
          </a:xfrm>
        </p:spPr>
        <p:txBody>
          <a:bodyPr anchor="ctr"/>
          <a:lstStyle/>
          <a:p>
            <a:pPr lvl="0" indent="-215999"/>
            <a:r>
              <a:rPr lang="pl-PL"/>
              <a:t>Należy  zauważyć,  iż  jednej  trzeciej  zachorowań  na  nowotwory  można  zapobiec  poprzez zmodyfikowanie  lub  unikanie  kluczowych  czynników  ryzyka,  takich  jak  palenie  tytoniu,</a:t>
            </a:r>
          </a:p>
          <a:p>
            <a:pPr lvl="0" indent="-215999"/>
            <a:r>
              <a:rPr lang="pl-PL"/>
              <a:t>nadwaga, niskie spożycie warzyw i owoców, brak aktywności fizycznej oraz spożywanie alkoholu.  Nowotwory  powodowane  są  przez  wiele  czynników  i  dlatego  profilaktyka nowotworów  powinna  uwzględniać  w  różnym  stopniu  styl  życia,  czynniki  zawodowe, środowiskowe.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F491-8109-4474-ABE2-598317BF31AC}" type="slidenum">
              <a:t>8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 txBox="1">
            <a:spLocks noGrp="1"/>
          </p:cNvSpPr>
          <p:nvPr>
            <p:ph type="subTitle" idx="4294967295"/>
          </p:nvPr>
        </p:nvSpPr>
        <p:spPr>
          <a:xfrm>
            <a:off x="719833" y="282577"/>
            <a:ext cx="9217023" cy="6618290"/>
          </a:xfrm>
        </p:spPr>
        <p:txBody>
          <a:bodyPr anchor="ctr"/>
          <a:lstStyle/>
          <a:p>
            <a:pPr lvl="0" indent="-215999">
              <a:spcAft>
                <a:spcPts val="0"/>
              </a:spcAft>
            </a:pPr>
            <a:r>
              <a:rPr lang="pl-PL"/>
              <a:t>Warto  również  podkreślić,  iż  kompleksowe  podejście do  chorób  nowotworowych i multidyscyplinarne zespoły mogą zapewnić skuteczniejszą opiekę nad pacjentami chorymi na  raka.  Zintegrowana  opieka  nad  pacjentami  onkologicznymi,  uwzględniająca  dobre samopoczucie i wsparcie psychospołeczne, jest istotnym elementem, który należy rozwijać.</a:t>
            </a:r>
          </a:p>
          <a:p>
            <a:pPr lvl="0" indent="-215999">
              <a:spcAft>
                <a:spcPts val="0"/>
              </a:spcAft>
            </a:pPr>
            <a:r>
              <a:rPr lang="pl-PL"/>
              <a:t>Oprócz opieki wyłącznie leczniczej, istnieje rosnąca potrzeba zwiększania jakości życia dla coraz większej liczby przewlekle chorych pacjentów z chorobą nowotworową.</a:t>
            </a:r>
          </a:p>
        </p:txBody>
      </p:sp>
      <p:sp>
        <p:nvSpPr>
          <p:cNvPr id="3" name="Symbol zastępczy numeru slajdu 2"/>
          <p:cNvSpPr txBox="1"/>
          <p:nvPr/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38F5778-6B17-406F-8BD8-5BCCCBA63B55}" type="slidenum">
              <a:t>9</a:t>
            </a:fld>
            <a:endParaRPr lang="pl-PL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myślni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1778</Words>
  <Application>Microsoft Office PowerPoint</Application>
  <PresentationFormat>Niestandardowy</PresentationFormat>
  <Paragraphs>169</Paragraphs>
  <Slides>32</Slides>
  <Notes>32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Domyślnie</vt:lpstr>
      <vt:lpstr>ROLA POŁOŻNEJ  W PROFILAKTYCE CHORÓB NOWOTWOROWYCH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RORA POŁOŻNEJ  W PROFILAKTYCE CHORÓB NOWOTWOROWYCH</dc:title>
  <dc:creator>Jolanta Konieczna</dc:creator>
  <cp:lastModifiedBy>User</cp:lastModifiedBy>
  <cp:revision>6</cp:revision>
  <dcterms:created xsi:type="dcterms:W3CDTF">2016-06-16T09:46:56Z</dcterms:created>
  <dcterms:modified xsi:type="dcterms:W3CDTF">2018-11-08T10:30:14Z</dcterms:modified>
</cp:coreProperties>
</file>